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8" r:id="rId5"/>
    <p:sldId id="416" r:id="rId6"/>
    <p:sldId id="415" r:id="rId7"/>
    <p:sldId id="468" r:id="rId8"/>
    <p:sldId id="470" r:id="rId9"/>
    <p:sldId id="493" r:id="rId10"/>
    <p:sldId id="496" r:id="rId11"/>
    <p:sldId id="495" r:id="rId12"/>
    <p:sldId id="457" r:id="rId13"/>
    <p:sldId id="465" r:id="rId14"/>
    <p:sldId id="458" r:id="rId15"/>
    <p:sldId id="460" r:id="rId16"/>
    <p:sldId id="464" r:id="rId17"/>
    <p:sldId id="462" r:id="rId18"/>
    <p:sldId id="463" r:id="rId19"/>
    <p:sldId id="494" r:id="rId20"/>
    <p:sldId id="466" r:id="rId21"/>
    <p:sldId id="456" r:id="rId22"/>
    <p:sldId id="467" r:id="rId23"/>
    <p:sldId id="44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88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F0A7A86D-4348-4AFF-9481-A6C8189CD9D2}"/>
    <pc:docChg chg="custSel delSld modSld">
      <pc:chgData name="Stijn Weijermars" userId="2933e1d2-70ff-47b3-ad61-d61e32fda646" providerId="ADAL" clId="{F0A7A86D-4348-4AFF-9481-A6C8189CD9D2}" dt="2023-12-04T12:02:46.220" v="7" actId="1076"/>
      <pc:docMkLst>
        <pc:docMk/>
      </pc:docMkLst>
      <pc:sldChg chg="modSp mod">
        <pc:chgData name="Stijn Weijermars" userId="2933e1d2-70ff-47b3-ad61-d61e32fda646" providerId="ADAL" clId="{F0A7A86D-4348-4AFF-9481-A6C8189CD9D2}" dt="2023-12-04T12:00:03.279" v="3" actId="20577"/>
        <pc:sldMkLst>
          <pc:docMk/>
          <pc:sldMk cId="3878736986" sldId="268"/>
        </pc:sldMkLst>
        <pc:spChg chg="mod">
          <ac:chgData name="Stijn Weijermars" userId="2933e1d2-70ff-47b3-ad61-d61e32fda646" providerId="ADAL" clId="{F0A7A86D-4348-4AFF-9481-A6C8189CD9D2}" dt="2023-12-04T12:00:03.279" v="3" actId="20577"/>
          <ac:spMkLst>
            <pc:docMk/>
            <pc:sldMk cId="3878736986" sldId="268"/>
            <ac:spMk id="8" creationId="{BBD7C9EE-C66F-4B59-9527-5D3C27382E5E}"/>
          </ac:spMkLst>
        </pc:spChg>
      </pc:sldChg>
      <pc:sldChg chg="del">
        <pc:chgData name="Stijn Weijermars" userId="2933e1d2-70ff-47b3-ad61-d61e32fda646" providerId="ADAL" clId="{F0A7A86D-4348-4AFF-9481-A6C8189CD9D2}" dt="2023-12-04T12:00:09.731" v="4" actId="47"/>
        <pc:sldMkLst>
          <pc:docMk/>
          <pc:sldMk cId="4213487157" sldId="459"/>
        </pc:sldMkLst>
      </pc:sldChg>
      <pc:sldChg chg="modSp mod">
        <pc:chgData name="Stijn Weijermars" userId="2933e1d2-70ff-47b3-ad61-d61e32fda646" providerId="ADAL" clId="{F0A7A86D-4348-4AFF-9481-A6C8189CD9D2}" dt="2023-12-04T12:02:07.434" v="6" actId="1076"/>
        <pc:sldMkLst>
          <pc:docMk/>
          <pc:sldMk cId="4050203551" sldId="466"/>
        </pc:sldMkLst>
        <pc:picChg chg="mod">
          <ac:chgData name="Stijn Weijermars" userId="2933e1d2-70ff-47b3-ad61-d61e32fda646" providerId="ADAL" clId="{F0A7A86D-4348-4AFF-9481-A6C8189CD9D2}" dt="2023-12-04T12:02:07.434" v="6" actId="1076"/>
          <ac:picMkLst>
            <pc:docMk/>
            <pc:sldMk cId="4050203551" sldId="466"/>
            <ac:picMk id="4" creationId="{CEA8CE4F-E42D-4522-8784-5B2B52F2F7EC}"/>
          </ac:picMkLst>
        </pc:picChg>
      </pc:sldChg>
      <pc:sldChg chg="modSp mod">
        <pc:chgData name="Stijn Weijermars" userId="2933e1d2-70ff-47b3-ad61-d61e32fda646" providerId="ADAL" clId="{F0A7A86D-4348-4AFF-9481-A6C8189CD9D2}" dt="2023-12-04T12:02:46.220" v="7" actId="1076"/>
        <pc:sldMkLst>
          <pc:docMk/>
          <pc:sldMk cId="145855143" sldId="467"/>
        </pc:sldMkLst>
        <pc:picChg chg="mod">
          <ac:chgData name="Stijn Weijermars" userId="2933e1d2-70ff-47b3-ad61-d61e32fda646" providerId="ADAL" clId="{F0A7A86D-4348-4AFF-9481-A6C8189CD9D2}" dt="2023-12-04T12:02:46.220" v="7" actId="1076"/>
          <ac:picMkLst>
            <pc:docMk/>
            <pc:sldMk cId="145855143" sldId="467"/>
            <ac:picMk id="4" creationId="{2CC2D558-EE6B-4447-BA4E-AE214675B4C1}"/>
          </ac:picMkLst>
        </pc:picChg>
      </pc:sldChg>
      <pc:sldChg chg="modSp mod">
        <pc:chgData name="Stijn Weijermars" userId="2933e1d2-70ff-47b3-ad61-d61e32fda646" providerId="ADAL" clId="{F0A7A86D-4348-4AFF-9481-A6C8189CD9D2}" dt="2023-12-04T12:00:21.282" v="5" actId="20577"/>
        <pc:sldMkLst>
          <pc:docMk/>
          <pc:sldMk cId="3540472737" sldId="493"/>
        </pc:sldMkLst>
        <pc:spChg chg="mod">
          <ac:chgData name="Stijn Weijermars" userId="2933e1d2-70ff-47b3-ad61-d61e32fda646" providerId="ADAL" clId="{F0A7A86D-4348-4AFF-9481-A6C8189CD9D2}" dt="2023-12-04T12:00:21.282" v="5" actId="20577"/>
          <ac:spMkLst>
            <pc:docMk/>
            <pc:sldMk cId="3540472737" sldId="493"/>
            <ac:spMk id="4" creationId="{C285FEB6-29A5-4019-A3CD-690D223DD8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04/12/2023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369988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4-12-2023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4-12-2023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4-12-2023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4-12-2023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4-12-2023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4-12-2023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4-12-2023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4-12-2023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4-12-2023</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4-12-2023</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4-12-2023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4-12-2023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4-12-2023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4-12-2023</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cFYVf2XXE_Y&amp;t=6s"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ouw-energie.be/nl/bereken/warmteverliesberekeni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a:t>Water &amp; Energie Mijn Onderneming </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4-12-2023</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a:t>IBS Mijn Onderneming</a:t>
            </a:r>
          </a:p>
          <a:p>
            <a:r>
              <a:rPr lang="nl-NL"/>
              <a:t>Les 3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a:t>Transmissie &amp; ventilatie</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BE84F-5828-4030-8EC3-B189A2684C22}"/>
              </a:ext>
            </a:extLst>
          </p:cNvPr>
          <p:cNvSpPr>
            <a:spLocks noGrp="1"/>
          </p:cNvSpPr>
          <p:nvPr>
            <p:ph type="title"/>
          </p:nvPr>
        </p:nvSpPr>
        <p:spPr/>
        <p:txBody>
          <a:bodyPr/>
          <a:lstStyle/>
          <a:p>
            <a:r>
              <a:rPr lang="nl-NL"/>
              <a:t>Warmtestromen in huis</a:t>
            </a:r>
          </a:p>
        </p:txBody>
      </p:sp>
      <p:pic>
        <p:nvPicPr>
          <p:cNvPr id="4" name="Tijdelijke aanduiding voor inhoud 3">
            <a:extLst>
              <a:ext uri="{FF2B5EF4-FFF2-40B4-BE49-F238E27FC236}">
                <a16:creationId xmlns:a16="http://schemas.microsoft.com/office/drawing/2014/main" id="{FC4537DF-BE79-4970-8954-167FADEEE712}"/>
              </a:ext>
            </a:extLst>
          </p:cNvPr>
          <p:cNvPicPr>
            <a:picLocks noGrp="1" noChangeAspect="1"/>
          </p:cNvPicPr>
          <p:nvPr>
            <p:ph idx="1"/>
          </p:nvPr>
        </p:nvPicPr>
        <p:blipFill>
          <a:blip r:embed="rId2"/>
          <a:stretch>
            <a:fillRect/>
          </a:stretch>
        </p:blipFill>
        <p:spPr>
          <a:xfrm>
            <a:off x="3853430" y="980728"/>
            <a:ext cx="6916170" cy="6142247"/>
          </a:xfrm>
          <a:prstGeom prst="rect">
            <a:avLst/>
          </a:prstGeom>
        </p:spPr>
      </p:pic>
    </p:spTree>
    <p:extLst>
      <p:ext uri="{BB962C8B-B14F-4D97-AF65-F5344CB8AC3E}">
        <p14:creationId xmlns:p14="http://schemas.microsoft.com/office/powerpoint/2010/main" val="419324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747AC-0F9E-40AF-8E1A-9A6206872EFA}"/>
              </a:ext>
            </a:extLst>
          </p:cNvPr>
          <p:cNvSpPr>
            <a:spLocks noGrp="1"/>
          </p:cNvSpPr>
          <p:nvPr>
            <p:ph type="title"/>
          </p:nvPr>
        </p:nvSpPr>
        <p:spPr/>
        <p:txBody>
          <a:bodyPr/>
          <a:lstStyle/>
          <a:p>
            <a:r>
              <a:rPr lang="nl-NL"/>
              <a:t>Warmteverliesberekening</a:t>
            </a:r>
          </a:p>
        </p:txBody>
      </p:sp>
      <p:sp>
        <p:nvSpPr>
          <p:cNvPr id="3" name="Tijdelijke aanduiding voor inhoud 2">
            <a:extLst>
              <a:ext uri="{FF2B5EF4-FFF2-40B4-BE49-F238E27FC236}">
                <a16:creationId xmlns:a16="http://schemas.microsoft.com/office/drawing/2014/main" id="{04A49450-9713-4FD9-B0BE-2DC6A3D94674}"/>
              </a:ext>
            </a:extLst>
          </p:cNvPr>
          <p:cNvSpPr>
            <a:spLocks noGrp="1"/>
          </p:cNvSpPr>
          <p:nvPr>
            <p:ph idx="1"/>
          </p:nvPr>
        </p:nvSpPr>
        <p:spPr>
          <a:xfrm>
            <a:off x="2735627" y="1196753"/>
            <a:ext cx="6020915" cy="4929411"/>
          </a:xfrm>
        </p:spPr>
        <p:txBody>
          <a:bodyPr/>
          <a:lstStyle/>
          <a:p>
            <a:r>
              <a:rPr lang="nl-NL"/>
              <a:t>Opbouw gebouw</a:t>
            </a:r>
          </a:p>
          <a:p>
            <a:r>
              <a:rPr lang="nl-NL"/>
              <a:t>Isolatie</a:t>
            </a:r>
          </a:p>
          <a:p>
            <a:r>
              <a:rPr lang="nl-NL"/>
              <a:t>Ramen</a:t>
            </a:r>
          </a:p>
          <a:p>
            <a:r>
              <a:rPr lang="nl-NL"/>
              <a:t>Ventilatie en luchtdichtheid</a:t>
            </a:r>
          </a:p>
          <a:p>
            <a:r>
              <a:rPr lang="nl-NL"/>
              <a:t>Klimatologische omstandigheden</a:t>
            </a:r>
          </a:p>
        </p:txBody>
      </p:sp>
    </p:spTree>
    <p:extLst>
      <p:ext uri="{BB962C8B-B14F-4D97-AF65-F5344CB8AC3E}">
        <p14:creationId xmlns:p14="http://schemas.microsoft.com/office/powerpoint/2010/main" val="237271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B9771-35A5-48A3-8217-C7CB9704D10A}"/>
              </a:ext>
            </a:extLst>
          </p:cNvPr>
          <p:cNvSpPr>
            <a:spLocks noGrp="1"/>
          </p:cNvSpPr>
          <p:nvPr>
            <p:ph type="title"/>
          </p:nvPr>
        </p:nvSpPr>
        <p:spPr/>
        <p:txBody>
          <a:bodyPr/>
          <a:lstStyle/>
          <a:p>
            <a:r>
              <a:rPr lang="nl-NL"/>
              <a:t>Eerst een paar begrippen</a:t>
            </a:r>
          </a:p>
        </p:txBody>
      </p:sp>
      <p:sp>
        <p:nvSpPr>
          <p:cNvPr id="3" name="Tijdelijke aanduiding voor inhoud 2">
            <a:extLst>
              <a:ext uri="{FF2B5EF4-FFF2-40B4-BE49-F238E27FC236}">
                <a16:creationId xmlns:a16="http://schemas.microsoft.com/office/drawing/2014/main" id="{E49C75B8-1A00-4202-AD2C-6E05C4DFDD7A}"/>
              </a:ext>
            </a:extLst>
          </p:cNvPr>
          <p:cNvSpPr>
            <a:spLocks noGrp="1"/>
          </p:cNvSpPr>
          <p:nvPr>
            <p:ph idx="1"/>
          </p:nvPr>
        </p:nvSpPr>
        <p:spPr/>
        <p:txBody>
          <a:bodyPr/>
          <a:lstStyle/>
          <a:p>
            <a:r>
              <a:rPr lang="nl-NL" err="1"/>
              <a:t>Rd</a:t>
            </a:r>
            <a:r>
              <a:rPr lang="nl-NL"/>
              <a:t> waarde; isolatiewaarde van een materiaal (R= </a:t>
            </a:r>
            <a:r>
              <a:rPr lang="nl-NL" i="1"/>
              <a:t>'</a:t>
            </a:r>
            <a:r>
              <a:rPr lang="nl-NL" i="1" err="1"/>
              <a:t>resistance</a:t>
            </a:r>
            <a:r>
              <a:rPr lang="nl-NL" i="1"/>
              <a:t>’</a:t>
            </a:r>
            <a:r>
              <a:rPr lang="nl-NL"/>
              <a:t>, d = </a:t>
            </a:r>
            <a:r>
              <a:rPr lang="nl-NL" i="1"/>
              <a:t>’</a:t>
            </a:r>
            <a:r>
              <a:rPr lang="nl-NL" i="1" err="1"/>
              <a:t>declared</a:t>
            </a:r>
            <a:r>
              <a:rPr lang="nl-NL" i="1"/>
              <a:t>'</a:t>
            </a:r>
            <a:r>
              <a:rPr lang="nl-NL"/>
              <a:t>)</a:t>
            </a:r>
          </a:p>
          <a:p>
            <a:r>
              <a:rPr lang="nl-NL"/>
              <a:t>Rc waarde; isolerend vermogen van een constructie (R= </a:t>
            </a:r>
            <a:r>
              <a:rPr lang="nl-NL" i="1"/>
              <a:t>'</a:t>
            </a:r>
            <a:r>
              <a:rPr lang="nl-NL" i="1" err="1"/>
              <a:t>resistance</a:t>
            </a:r>
            <a:r>
              <a:rPr lang="nl-NL" i="1"/>
              <a:t>'</a:t>
            </a:r>
            <a:r>
              <a:rPr lang="nl-NL"/>
              <a:t>, c = </a:t>
            </a:r>
            <a:r>
              <a:rPr lang="nl-NL" i="1"/>
              <a:t>'</a:t>
            </a:r>
            <a:r>
              <a:rPr lang="nl-NL" i="1" err="1"/>
              <a:t>construction</a:t>
            </a:r>
            <a:r>
              <a:rPr lang="nl-NL" i="1"/>
              <a:t>'</a:t>
            </a:r>
            <a:r>
              <a:rPr lang="nl-NL"/>
              <a:t>)</a:t>
            </a:r>
          </a:p>
          <a:p>
            <a:pPr lvl="1"/>
            <a:endParaRPr lang="nl-NL"/>
          </a:p>
        </p:txBody>
      </p:sp>
      <p:pic>
        <p:nvPicPr>
          <p:cNvPr id="4" name="Afbeelding 3">
            <a:extLst>
              <a:ext uri="{FF2B5EF4-FFF2-40B4-BE49-F238E27FC236}">
                <a16:creationId xmlns:a16="http://schemas.microsoft.com/office/drawing/2014/main" id="{A9ABB80A-3050-4BAA-A545-044FC4CF19EE}"/>
              </a:ext>
            </a:extLst>
          </p:cNvPr>
          <p:cNvPicPr>
            <a:picLocks noChangeAspect="1"/>
          </p:cNvPicPr>
          <p:nvPr/>
        </p:nvPicPr>
        <p:blipFill>
          <a:blip r:embed="rId2"/>
          <a:stretch>
            <a:fillRect/>
          </a:stretch>
        </p:blipFill>
        <p:spPr>
          <a:xfrm>
            <a:off x="3198881" y="3138714"/>
            <a:ext cx="6839347" cy="2625204"/>
          </a:xfrm>
          <a:prstGeom prst="rect">
            <a:avLst/>
          </a:prstGeom>
        </p:spPr>
      </p:pic>
    </p:spTree>
    <p:extLst>
      <p:ext uri="{BB962C8B-B14F-4D97-AF65-F5344CB8AC3E}">
        <p14:creationId xmlns:p14="http://schemas.microsoft.com/office/powerpoint/2010/main" val="60676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79D14-CE4E-419E-BB4F-D93BEE7C1424}"/>
              </a:ext>
            </a:extLst>
          </p:cNvPr>
          <p:cNvSpPr>
            <a:spLocks noGrp="1"/>
          </p:cNvSpPr>
          <p:nvPr>
            <p:ph type="title"/>
          </p:nvPr>
        </p:nvSpPr>
        <p:spPr/>
        <p:txBody>
          <a:bodyPr/>
          <a:lstStyle/>
          <a:p>
            <a:r>
              <a:rPr lang="nl-NL"/>
              <a:t>Soorten glas</a:t>
            </a:r>
          </a:p>
        </p:txBody>
      </p:sp>
      <p:pic>
        <p:nvPicPr>
          <p:cNvPr id="1026" name="Picture 2" descr="Dubbel Glas Waddinxveen | Hofman Kozijnen">
            <a:extLst>
              <a:ext uri="{FF2B5EF4-FFF2-40B4-BE49-F238E27FC236}">
                <a16:creationId xmlns:a16="http://schemas.microsoft.com/office/drawing/2014/main" id="{CA385139-60EB-4CF1-95A0-9FE41D6520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5962981" y="3311948"/>
            <a:ext cx="4230147" cy="344559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7170B8E1-A1E6-4A65-8739-896F19C47746}"/>
              </a:ext>
            </a:extLst>
          </p:cNvPr>
          <p:cNvPicPr>
            <a:picLocks noChangeAspect="1"/>
          </p:cNvPicPr>
          <p:nvPr/>
        </p:nvPicPr>
        <p:blipFill>
          <a:blip r:embed="rId3"/>
          <a:stretch>
            <a:fillRect/>
          </a:stretch>
        </p:blipFill>
        <p:spPr>
          <a:xfrm>
            <a:off x="5962981" y="121136"/>
            <a:ext cx="5537200" cy="3190812"/>
          </a:xfrm>
          <a:prstGeom prst="rect">
            <a:avLst/>
          </a:prstGeom>
        </p:spPr>
      </p:pic>
      <p:pic>
        <p:nvPicPr>
          <p:cNvPr id="1028" name="Picture 4">
            <a:extLst>
              <a:ext uri="{FF2B5EF4-FFF2-40B4-BE49-F238E27FC236}">
                <a16:creationId xmlns:a16="http://schemas.microsoft.com/office/drawing/2014/main" id="{D0FAC648-59FC-4B71-A175-7CB3FE7C0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399" y="1164939"/>
            <a:ext cx="3261755" cy="212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4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1B946-8B4B-41C5-B85A-4BBFCC73BE08}"/>
              </a:ext>
            </a:extLst>
          </p:cNvPr>
          <p:cNvSpPr>
            <a:spLocks noGrp="1"/>
          </p:cNvSpPr>
          <p:nvPr>
            <p:ph type="title"/>
          </p:nvPr>
        </p:nvSpPr>
        <p:spPr/>
        <p:txBody>
          <a:bodyPr/>
          <a:lstStyle/>
          <a:p>
            <a:r>
              <a:rPr lang="nl-NL"/>
              <a:t>Ventilatiesystemen</a:t>
            </a:r>
          </a:p>
        </p:txBody>
      </p:sp>
      <p:sp>
        <p:nvSpPr>
          <p:cNvPr id="3" name="Tijdelijke aanduiding voor inhoud 2">
            <a:extLst>
              <a:ext uri="{FF2B5EF4-FFF2-40B4-BE49-F238E27FC236}">
                <a16:creationId xmlns:a16="http://schemas.microsoft.com/office/drawing/2014/main" id="{FFDF7CAE-CD87-4116-8DE3-5EA3A2C7630A}"/>
              </a:ext>
            </a:extLst>
          </p:cNvPr>
          <p:cNvSpPr>
            <a:spLocks noGrp="1"/>
          </p:cNvSpPr>
          <p:nvPr>
            <p:ph idx="1"/>
          </p:nvPr>
        </p:nvSpPr>
        <p:spPr/>
        <p:txBody>
          <a:bodyPr>
            <a:normAutofit/>
          </a:bodyPr>
          <a:lstStyle/>
          <a:p>
            <a:pPr lvl="0"/>
            <a:r>
              <a:rPr lang="nl-NL" b="1"/>
              <a:t>Natuurlijke ventilatie:</a:t>
            </a:r>
            <a:r>
              <a:rPr lang="nl-NL"/>
              <a:t> Dit is de eenvoudigste manier van ventileren. Er is geen systeem, maar het werkt gewoon door een raam op een kier te zetten of door ventilatieroosters open te zetten.</a:t>
            </a:r>
          </a:p>
          <a:p>
            <a:pPr lvl="0"/>
            <a:r>
              <a:rPr lang="nl-NL" b="1"/>
              <a:t>Mechanische ventilatie</a:t>
            </a:r>
            <a:r>
              <a:rPr lang="nl-NL"/>
              <a:t>: Bij deze vorm van ventilatie wordt de lucht actief het gebouw uitgevoerd en (door de ontstane onderdruk) wordt passief de lucht van buiten weer terug naar binnen aangevoerd (door bijvoorbeeld kieren, ventilatieroosters, </a:t>
            </a:r>
            <a:r>
              <a:rPr lang="nl-NL" err="1"/>
              <a:t>etc</a:t>
            </a:r>
            <a:endParaRPr lang="nl-NL"/>
          </a:p>
          <a:p>
            <a:r>
              <a:rPr lang="nl-NL" b="1"/>
              <a:t>Gebalanceerde ventilatie</a:t>
            </a:r>
            <a:r>
              <a:rPr lang="nl-NL"/>
              <a:t>: Gebalanceerde ventilatie is een speciale vorm van mechanische ventilatie waarbij de lucht niet alleen actief naar buiten, maar ook actief naar binnen wordt gevoerd. Het voordeel hiervan is dat de toegevoerde lucht actief verwarmd, gekoeld en / of bevochtigd kan worden door de lucht die wordt afgevoerd. </a:t>
            </a:r>
          </a:p>
        </p:txBody>
      </p:sp>
    </p:spTree>
    <p:extLst>
      <p:ext uri="{BB962C8B-B14F-4D97-AF65-F5344CB8AC3E}">
        <p14:creationId xmlns:p14="http://schemas.microsoft.com/office/powerpoint/2010/main" val="188767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0FAC-C847-4AFC-96FF-10B6FC37985F}"/>
              </a:ext>
            </a:extLst>
          </p:cNvPr>
          <p:cNvSpPr>
            <a:spLocks noGrp="1"/>
          </p:cNvSpPr>
          <p:nvPr>
            <p:ph type="title"/>
          </p:nvPr>
        </p:nvSpPr>
        <p:spPr/>
        <p:txBody>
          <a:bodyPr/>
          <a:lstStyle/>
          <a:p>
            <a:r>
              <a:rPr lang="nl-NL"/>
              <a:t>Soorten gebalanceerde ventilatie</a:t>
            </a:r>
          </a:p>
        </p:txBody>
      </p:sp>
      <p:pic>
        <p:nvPicPr>
          <p:cNvPr id="5" name="Tijdelijke aanduiding voor inhoud 4">
            <a:extLst>
              <a:ext uri="{FF2B5EF4-FFF2-40B4-BE49-F238E27FC236}">
                <a16:creationId xmlns:a16="http://schemas.microsoft.com/office/drawing/2014/main" id="{7B7600DE-5C89-4F3A-8148-94189F83DD41}"/>
              </a:ext>
            </a:extLst>
          </p:cNvPr>
          <p:cNvPicPr>
            <a:picLocks noGrp="1" noChangeAspect="1"/>
          </p:cNvPicPr>
          <p:nvPr>
            <p:ph idx="1"/>
          </p:nvPr>
        </p:nvPicPr>
        <p:blipFill>
          <a:blip r:embed="rId2"/>
          <a:stretch>
            <a:fillRect/>
          </a:stretch>
        </p:blipFill>
        <p:spPr>
          <a:xfrm>
            <a:off x="2378885" y="1070555"/>
            <a:ext cx="2991401" cy="2991401"/>
          </a:xfrm>
          <a:prstGeom prst="rect">
            <a:avLst/>
          </a:prstGeom>
        </p:spPr>
      </p:pic>
      <p:pic>
        <p:nvPicPr>
          <p:cNvPr id="4" name="Afbeelding 3">
            <a:extLst>
              <a:ext uri="{FF2B5EF4-FFF2-40B4-BE49-F238E27FC236}">
                <a16:creationId xmlns:a16="http://schemas.microsoft.com/office/drawing/2014/main" id="{1EE3A1A3-D0B8-49C4-AB26-AC33BE9E801F}"/>
              </a:ext>
            </a:extLst>
          </p:cNvPr>
          <p:cNvPicPr/>
          <p:nvPr/>
        </p:nvPicPr>
        <p:blipFill>
          <a:blip r:embed="rId3" cstate="print"/>
          <a:srcRect/>
          <a:stretch>
            <a:fillRect/>
          </a:stretch>
        </p:blipFill>
        <p:spPr bwMode="auto">
          <a:xfrm>
            <a:off x="6821716" y="1259241"/>
            <a:ext cx="3439164" cy="2358445"/>
          </a:xfrm>
          <a:prstGeom prst="rect">
            <a:avLst/>
          </a:prstGeom>
          <a:noFill/>
          <a:ln w="9525">
            <a:noFill/>
            <a:miter lim="800000"/>
            <a:headEnd/>
            <a:tailEnd/>
          </a:ln>
        </p:spPr>
      </p:pic>
      <p:sp>
        <p:nvSpPr>
          <p:cNvPr id="7" name="Tekstvak 6">
            <a:extLst>
              <a:ext uri="{FF2B5EF4-FFF2-40B4-BE49-F238E27FC236}">
                <a16:creationId xmlns:a16="http://schemas.microsoft.com/office/drawing/2014/main" id="{F8001189-66B3-45D9-925C-727428BA15F6}"/>
              </a:ext>
            </a:extLst>
          </p:cNvPr>
          <p:cNvSpPr txBox="1"/>
          <p:nvPr/>
        </p:nvSpPr>
        <p:spPr>
          <a:xfrm>
            <a:off x="2153913" y="4061956"/>
            <a:ext cx="3441344" cy="1477328"/>
          </a:xfrm>
          <a:prstGeom prst="rect">
            <a:avLst/>
          </a:prstGeom>
          <a:noFill/>
        </p:spPr>
        <p:txBody>
          <a:bodyPr wrap="square" rtlCol="0">
            <a:spAutoFit/>
          </a:bodyPr>
          <a:lstStyle/>
          <a:p>
            <a:r>
              <a:rPr lang="nl-NL"/>
              <a:t>De </a:t>
            </a:r>
            <a:r>
              <a:rPr lang="nl-NL" err="1"/>
              <a:t>Twin-coil</a:t>
            </a:r>
            <a:r>
              <a:rPr lang="nl-NL"/>
              <a:t>; een warmtewisselaar waarbij tussen de luchtafvoerkast en de luchttoevoerkast een transfermedium vloeit om de warmte over te brengen </a:t>
            </a:r>
          </a:p>
        </p:txBody>
      </p:sp>
      <p:sp>
        <p:nvSpPr>
          <p:cNvPr id="8" name="Tekstvak 7">
            <a:extLst>
              <a:ext uri="{FF2B5EF4-FFF2-40B4-BE49-F238E27FC236}">
                <a16:creationId xmlns:a16="http://schemas.microsoft.com/office/drawing/2014/main" id="{0880B053-C380-419E-B6A4-016532017331}"/>
              </a:ext>
            </a:extLst>
          </p:cNvPr>
          <p:cNvSpPr txBox="1"/>
          <p:nvPr/>
        </p:nvSpPr>
        <p:spPr>
          <a:xfrm>
            <a:off x="6819536" y="4093321"/>
            <a:ext cx="3441344" cy="1200329"/>
          </a:xfrm>
          <a:prstGeom prst="rect">
            <a:avLst/>
          </a:prstGeom>
          <a:noFill/>
        </p:spPr>
        <p:txBody>
          <a:bodyPr wrap="square" rtlCol="0">
            <a:spAutoFit/>
          </a:bodyPr>
          <a:lstStyle/>
          <a:p>
            <a:r>
              <a:rPr lang="nl-NL"/>
              <a:t>Warmtewiel; groot ronddraaiend (warmte opvangend) wiel waar zowel de warme als de koude lucht doorheen wordt geblazen</a:t>
            </a:r>
          </a:p>
        </p:txBody>
      </p:sp>
    </p:spTree>
    <p:extLst>
      <p:ext uri="{BB962C8B-B14F-4D97-AF65-F5344CB8AC3E}">
        <p14:creationId xmlns:p14="http://schemas.microsoft.com/office/powerpoint/2010/main" val="354321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548F7-E77E-45E9-9ADF-518979ACCF7F}"/>
              </a:ext>
            </a:extLst>
          </p:cNvPr>
          <p:cNvSpPr>
            <a:spLocks noGrp="1"/>
          </p:cNvSpPr>
          <p:nvPr>
            <p:ph type="title"/>
          </p:nvPr>
        </p:nvSpPr>
        <p:spPr/>
        <p:txBody>
          <a:bodyPr/>
          <a:lstStyle/>
          <a:p>
            <a:r>
              <a:rPr lang="nl-NL"/>
              <a:t>Begrippen bij warmteverliesberekening</a:t>
            </a:r>
          </a:p>
        </p:txBody>
      </p:sp>
      <p:sp>
        <p:nvSpPr>
          <p:cNvPr id="3" name="Tijdelijke aanduiding voor inhoud 2">
            <a:extLst>
              <a:ext uri="{FF2B5EF4-FFF2-40B4-BE49-F238E27FC236}">
                <a16:creationId xmlns:a16="http://schemas.microsoft.com/office/drawing/2014/main" id="{41EC9CE8-BE5F-4F5D-964B-8817FC7FECF9}"/>
              </a:ext>
            </a:extLst>
          </p:cNvPr>
          <p:cNvSpPr>
            <a:spLocks noGrp="1"/>
          </p:cNvSpPr>
          <p:nvPr>
            <p:ph idx="1"/>
          </p:nvPr>
        </p:nvSpPr>
        <p:spPr/>
        <p:txBody>
          <a:bodyPr/>
          <a:lstStyle/>
          <a:p>
            <a:r>
              <a:rPr lang="nl-NL"/>
              <a:t>Verwarmingsvraag: Noodzakelijke vermogen om tijdens de koudste dagen van het jaar de gewenste binnentemperatuur constant te houden.</a:t>
            </a:r>
          </a:p>
          <a:p>
            <a:endParaRPr lang="nl-NL"/>
          </a:p>
          <a:p>
            <a:r>
              <a:rPr lang="nl-NL"/>
              <a:t>Transmissieverlies: Verlies warmte door (isolerende) schil</a:t>
            </a:r>
          </a:p>
          <a:p>
            <a:r>
              <a:rPr lang="nl-NL"/>
              <a:t>Ventilatieverlies: Warmteverlies door ventilatie</a:t>
            </a:r>
          </a:p>
          <a:p>
            <a:r>
              <a:rPr lang="nl-NL"/>
              <a:t>Opwarmen thermische massa: Energie die nodig is voor opwarming thermische massa van een gebouw</a:t>
            </a:r>
          </a:p>
        </p:txBody>
      </p:sp>
    </p:spTree>
    <p:extLst>
      <p:ext uri="{BB962C8B-B14F-4D97-AF65-F5344CB8AC3E}">
        <p14:creationId xmlns:p14="http://schemas.microsoft.com/office/powerpoint/2010/main" val="145033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BFE3A-E206-4B40-B785-2FC7512D6BFF}"/>
              </a:ext>
            </a:extLst>
          </p:cNvPr>
          <p:cNvSpPr>
            <a:spLocks noGrp="1"/>
          </p:cNvSpPr>
          <p:nvPr>
            <p:ph type="title"/>
          </p:nvPr>
        </p:nvSpPr>
        <p:spPr/>
        <p:txBody>
          <a:bodyPr/>
          <a:lstStyle/>
          <a:p>
            <a:r>
              <a:rPr lang="nl-NL"/>
              <a:t>Invloed thermische massa op comfort</a:t>
            </a:r>
          </a:p>
        </p:txBody>
      </p:sp>
      <p:pic>
        <p:nvPicPr>
          <p:cNvPr id="4" name="Tijdelijke aanduiding voor inhoud 3">
            <a:extLst>
              <a:ext uri="{FF2B5EF4-FFF2-40B4-BE49-F238E27FC236}">
                <a16:creationId xmlns:a16="http://schemas.microsoft.com/office/drawing/2014/main" id="{CEA8CE4F-E42D-4522-8784-5B2B52F2F7EC}"/>
              </a:ext>
            </a:extLst>
          </p:cNvPr>
          <p:cNvPicPr>
            <a:picLocks noGrp="1" noChangeAspect="1"/>
          </p:cNvPicPr>
          <p:nvPr>
            <p:ph idx="1"/>
          </p:nvPr>
        </p:nvPicPr>
        <p:blipFill rotWithShape="1">
          <a:blip r:embed="rId2"/>
          <a:srcRect b="27658"/>
          <a:stretch/>
        </p:blipFill>
        <p:spPr>
          <a:xfrm>
            <a:off x="2366650" y="1457266"/>
            <a:ext cx="7592955" cy="4739164"/>
          </a:xfrm>
          <a:prstGeom prst="rect">
            <a:avLst/>
          </a:prstGeom>
        </p:spPr>
      </p:pic>
    </p:spTree>
    <p:extLst>
      <p:ext uri="{BB962C8B-B14F-4D97-AF65-F5344CB8AC3E}">
        <p14:creationId xmlns:p14="http://schemas.microsoft.com/office/powerpoint/2010/main" val="405020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Transmissie</a:t>
            </a:r>
          </a:p>
        </p:txBody>
      </p:sp>
      <p:pic>
        <p:nvPicPr>
          <p:cNvPr id="5" name="Tijdelijke aanduiding voor inhoud 4">
            <a:extLst>
              <a:ext uri="{FF2B5EF4-FFF2-40B4-BE49-F238E27FC236}">
                <a16:creationId xmlns:a16="http://schemas.microsoft.com/office/drawing/2014/main" id="{D3F6A9AB-824F-46E2-8FA2-F29905340B07}"/>
              </a:ext>
            </a:extLst>
          </p:cNvPr>
          <p:cNvPicPr>
            <a:picLocks noGrp="1" noChangeAspect="1"/>
          </p:cNvPicPr>
          <p:nvPr>
            <p:ph idx="1"/>
          </p:nvPr>
        </p:nvPicPr>
        <p:blipFill>
          <a:blip r:embed="rId2"/>
          <a:stretch>
            <a:fillRect/>
          </a:stretch>
        </p:blipFill>
        <p:spPr>
          <a:xfrm>
            <a:off x="3786929" y="1322589"/>
            <a:ext cx="7713252" cy="4891962"/>
          </a:xfrm>
          <a:prstGeom prst="rect">
            <a:avLst/>
          </a:prstGeom>
        </p:spPr>
      </p:pic>
    </p:spTree>
    <p:extLst>
      <p:ext uri="{BB962C8B-B14F-4D97-AF65-F5344CB8AC3E}">
        <p14:creationId xmlns:p14="http://schemas.microsoft.com/office/powerpoint/2010/main" val="251618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2CC2D558-EE6B-4447-BA4E-AE214675B4C1}"/>
              </a:ext>
            </a:extLst>
          </p:cNvPr>
          <p:cNvPicPr>
            <a:picLocks noGrp="1" noChangeAspect="1"/>
          </p:cNvPicPr>
          <p:nvPr>
            <p:ph idx="1"/>
          </p:nvPr>
        </p:nvPicPr>
        <p:blipFill>
          <a:blip r:embed="rId2"/>
          <a:stretch>
            <a:fillRect/>
          </a:stretch>
        </p:blipFill>
        <p:spPr>
          <a:xfrm>
            <a:off x="1411434" y="403338"/>
            <a:ext cx="8680644" cy="5822383"/>
          </a:xfrm>
          <a:prstGeom prst="rect">
            <a:avLst/>
          </a:prstGeom>
        </p:spPr>
      </p:pic>
    </p:spTree>
    <p:extLst>
      <p:ext uri="{BB962C8B-B14F-4D97-AF65-F5344CB8AC3E}">
        <p14:creationId xmlns:p14="http://schemas.microsoft.com/office/powerpoint/2010/main" val="14585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Plan van aanpak </a:t>
            </a:r>
            <a:r>
              <a:rPr lang="nl-NL" err="1"/>
              <a:t>gedragverandering</a:t>
            </a:r>
            <a:endParaRPr lang="nl-NL"/>
          </a:p>
        </p:txBody>
      </p:sp>
      <p:sp>
        <p:nvSpPr>
          <p:cNvPr id="3" name="Tijdelijke aanduiding voor inhoud 2"/>
          <p:cNvSpPr>
            <a:spLocks noGrp="1"/>
          </p:cNvSpPr>
          <p:nvPr>
            <p:ph idx="1"/>
          </p:nvPr>
        </p:nvSpPr>
        <p:spPr/>
        <p:txBody>
          <a:bodyPr/>
          <a:lstStyle/>
          <a:p>
            <a:endParaRPr lang="nl-NL"/>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2" t="21713" r="42739" b="36419"/>
          <a:stretch/>
        </p:blipFill>
        <p:spPr bwMode="auto">
          <a:xfrm>
            <a:off x="2495600" y="1628801"/>
            <a:ext cx="8026300" cy="395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36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Transmissie</a:t>
            </a:r>
          </a:p>
        </p:txBody>
      </p:sp>
      <p:pic>
        <p:nvPicPr>
          <p:cNvPr id="9" name="Afbeelding 8">
            <a:extLst>
              <a:ext uri="{FF2B5EF4-FFF2-40B4-BE49-F238E27FC236}">
                <a16:creationId xmlns:a16="http://schemas.microsoft.com/office/drawing/2014/main" id="{B391782A-0D2F-4319-B1C7-716B6E3983A0}"/>
              </a:ext>
            </a:extLst>
          </p:cNvPr>
          <p:cNvPicPr>
            <a:picLocks noChangeAspect="1"/>
          </p:cNvPicPr>
          <p:nvPr/>
        </p:nvPicPr>
        <p:blipFill>
          <a:blip r:embed="rId2"/>
          <a:stretch>
            <a:fillRect/>
          </a:stretch>
        </p:blipFill>
        <p:spPr>
          <a:xfrm>
            <a:off x="3135086" y="980729"/>
            <a:ext cx="7858716" cy="5230080"/>
          </a:xfrm>
          <a:prstGeom prst="rect">
            <a:avLst/>
          </a:prstGeom>
        </p:spPr>
      </p:pic>
    </p:spTree>
    <p:extLst>
      <p:ext uri="{BB962C8B-B14F-4D97-AF65-F5344CB8AC3E}">
        <p14:creationId xmlns:p14="http://schemas.microsoft.com/office/powerpoint/2010/main" val="47061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995119" y="4353114"/>
            <a:ext cx="8860565" cy="648072"/>
          </a:xfrm>
        </p:spPr>
        <p:txBody>
          <a:bodyPr/>
          <a:lstStyle/>
          <a:p>
            <a:r>
              <a:rPr lang="nl-NL"/>
              <a:t>Instrumenten</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2" t="18882" r="41959" b="9556"/>
          <a:stretch/>
        </p:blipFill>
        <p:spPr bwMode="auto">
          <a:xfrm>
            <a:off x="3759200" y="-1"/>
            <a:ext cx="8432800" cy="711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53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984AE-CD9D-4894-953D-79AA871F5C3D}"/>
              </a:ext>
            </a:extLst>
          </p:cNvPr>
          <p:cNvSpPr>
            <a:spLocks noGrp="1"/>
          </p:cNvSpPr>
          <p:nvPr>
            <p:ph type="title"/>
          </p:nvPr>
        </p:nvSpPr>
        <p:spPr>
          <a:xfrm>
            <a:off x="1168070" y="296863"/>
            <a:ext cx="9311435" cy="1160403"/>
          </a:xfrm>
        </p:spPr>
        <p:txBody>
          <a:bodyPr/>
          <a:lstStyle/>
          <a:p>
            <a:r>
              <a:rPr lang="nl-NL"/>
              <a:t>Opdracht</a:t>
            </a:r>
          </a:p>
        </p:txBody>
      </p:sp>
      <p:sp>
        <p:nvSpPr>
          <p:cNvPr id="3" name="Tijdelijke aanduiding voor inhoud 2">
            <a:extLst>
              <a:ext uri="{FF2B5EF4-FFF2-40B4-BE49-F238E27FC236}">
                <a16:creationId xmlns:a16="http://schemas.microsoft.com/office/drawing/2014/main" id="{88A914A7-C0EF-4CEC-A0C2-49464CCF5509}"/>
              </a:ext>
            </a:extLst>
          </p:cNvPr>
          <p:cNvSpPr>
            <a:spLocks noGrp="1"/>
          </p:cNvSpPr>
          <p:nvPr>
            <p:ph idx="1"/>
          </p:nvPr>
        </p:nvSpPr>
        <p:spPr>
          <a:xfrm>
            <a:off x="1168071" y="1709738"/>
            <a:ext cx="10652453" cy="4419599"/>
          </a:xfrm>
        </p:spPr>
        <p:txBody>
          <a:bodyPr/>
          <a:lstStyle/>
          <a:p>
            <a:pPr marL="0" indent="0">
              <a:buNone/>
            </a:pPr>
            <a:r>
              <a:rPr lang="nl-NL"/>
              <a:t>Bedenk per determinant één concrete maatregel per type instrument die kan worden ingezet om een bijdrage te leveren aan het realiseren van de klimaattafel (Elektriciteit /Gebouwde omgeving)</a:t>
            </a:r>
          </a:p>
          <a:p>
            <a:pPr marL="0" indent="0">
              <a:buNone/>
            </a:pPr>
            <a:r>
              <a:rPr lang="nl-NL"/>
              <a:t>(= 12 maatregelen)</a:t>
            </a:r>
          </a:p>
          <a:p>
            <a:pPr marL="0" indent="0">
              <a:buNone/>
            </a:pPr>
            <a:endParaRPr lang="nl-NL"/>
          </a:p>
        </p:txBody>
      </p:sp>
    </p:spTree>
    <p:extLst>
      <p:ext uri="{BB962C8B-B14F-4D97-AF65-F5344CB8AC3E}">
        <p14:creationId xmlns:p14="http://schemas.microsoft.com/office/powerpoint/2010/main" val="219307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866256" y="3040068"/>
            <a:ext cx="8382315" cy="1735133"/>
          </a:xfrm>
        </p:spPr>
        <p:txBody>
          <a:bodyPr>
            <a:normAutofit/>
          </a:bodyPr>
          <a:lstStyle/>
          <a:p>
            <a:pPr marL="0" indent="0">
              <a:buNone/>
            </a:pPr>
            <a:r>
              <a:rPr lang="nl-NL" sz="3200" b="1"/>
              <a:t>De 2</a:t>
            </a:r>
            <a:r>
              <a:rPr lang="nl-NL" sz="3200" b="1" baseline="30000"/>
              <a:t>e</a:t>
            </a:r>
            <a:r>
              <a:rPr lang="nl-NL" sz="3200" b="1"/>
              <a:t> les</a:t>
            </a:r>
          </a:p>
        </p:txBody>
      </p:sp>
    </p:spTree>
    <p:extLst>
      <p:ext uri="{BB962C8B-B14F-4D97-AF65-F5344CB8AC3E}">
        <p14:creationId xmlns:p14="http://schemas.microsoft.com/office/powerpoint/2010/main" val="361019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34128-CCCB-4397-AFB4-E530EAC6CD35}"/>
              </a:ext>
            </a:extLst>
          </p:cNvPr>
          <p:cNvSpPr>
            <a:spLocks noGrp="1"/>
          </p:cNvSpPr>
          <p:nvPr>
            <p:ph type="title"/>
          </p:nvPr>
        </p:nvSpPr>
        <p:spPr>
          <a:xfrm rot="5400000">
            <a:off x="-4106247" y="7535246"/>
            <a:ext cx="8860565" cy="648072"/>
          </a:xfrm>
        </p:spPr>
        <p:txBody>
          <a:bodyPr/>
          <a:lstStyle/>
          <a:p>
            <a:r>
              <a:rPr lang="nl-NL"/>
              <a:t>Opdrachten</a:t>
            </a:r>
          </a:p>
        </p:txBody>
      </p:sp>
      <p:sp>
        <p:nvSpPr>
          <p:cNvPr id="4" name="Tekstvak 3">
            <a:extLst>
              <a:ext uri="{FF2B5EF4-FFF2-40B4-BE49-F238E27FC236}">
                <a16:creationId xmlns:a16="http://schemas.microsoft.com/office/drawing/2014/main" id="{C285FEB6-29A5-4019-A3CD-690D223DD806}"/>
              </a:ext>
            </a:extLst>
          </p:cNvPr>
          <p:cNvSpPr txBox="1"/>
          <p:nvPr/>
        </p:nvSpPr>
        <p:spPr>
          <a:xfrm>
            <a:off x="1425844" y="1007390"/>
            <a:ext cx="9748434" cy="2585323"/>
          </a:xfrm>
          <a:prstGeom prst="rect">
            <a:avLst/>
          </a:prstGeom>
          <a:noFill/>
        </p:spPr>
        <p:txBody>
          <a:bodyPr wrap="square" rtlCol="0">
            <a:spAutoFit/>
          </a:bodyPr>
          <a:lstStyle/>
          <a:p>
            <a:r>
              <a:rPr lang="nl-NL" sz="2400" dirty="0"/>
              <a:t>Opdracht:</a:t>
            </a:r>
          </a:p>
          <a:p>
            <a:endParaRPr lang="nl-NL" sz="2400" dirty="0"/>
          </a:p>
          <a:p>
            <a:r>
              <a:rPr lang="nl-NL" sz="2400" dirty="0"/>
              <a:t>Wat is een passiefhuis en wat is hier bouwkundig (fundering, constructie en dak) ‘bijzonder’ aan. </a:t>
            </a:r>
          </a:p>
          <a:p>
            <a:r>
              <a:rPr lang="nl-NL" sz="2400" dirty="0"/>
              <a:t>Beschrijf dit in je uitwerking en plaats er passende afbeeldingen bij.</a:t>
            </a:r>
          </a:p>
          <a:p>
            <a:endParaRPr lang="nl-NL" sz="2400" dirty="0"/>
          </a:p>
          <a:p>
            <a:endParaRPr lang="nl-NL" dirty="0"/>
          </a:p>
        </p:txBody>
      </p:sp>
    </p:spTree>
    <p:extLst>
      <p:ext uri="{BB962C8B-B14F-4D97-AF65-F5344CB8AC3E}">
        <p14:creationId xmlns:p14="http://schemas.microsoft.com/office/powerpoint/2010/main" val="354047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E471A949-0E95-C852-FEB3-780EAEF19EED}"/>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7</a:t>
            </a:fld>
            <a:endParaRPr lang="nl-NL" noProof="0"/>
          </a:p>
        </p:txBody>
      </p:sp>
      <p:pic>
        <p:nvPicPr>
          <p:cNvPr id="1026" name="Picture 2" descr="Duurzaamheid : Passief bouwen - Hof van Driebergen">
            <a:hlinkClick r:id="rId2"/>
            <a:extLst>
              <a:ext uri="{FF2B5EF4-FFF2-40B4-BE49-F238E27FC236}">
                <a16:creationId xmlns:a16="http://schemas.microsoft.com/office/drawing/2014/main" id="{593ECD7C-DEF5-4C34-3252-CD352E390A40}"/>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tretch/>
        </p:blipFill>
        <p:spPr bwMode="auto">
          <a:xfrm>
            <a:off x="1373348" y="296863"/>
            <a:ext cx="9445302" cy="5832474"/>
          </a:xfrm>
          <a:prstGeom prst="rect">
            <a:avLst/>
          </a:prstGeom>
          <a:solidFill>
            <a:srgbClr val="FFFFFF"/>
          </a:solidFill>
        </p:spPr>
      </p:pic>
      <p:sp>
        <p:nvSpPr>
          <p:cNvPr id="4" name="Tijdelijke aanduiding voor datum 3">
            <a:extLst>
              <a:ext uri="{FF2B5EF4-FFF2-40B4-BE49-F238E27FC236}">
                <a16:creationId xmlns:a16="http://schemas.microsoft.com/office/drawing/2014/main" id="{BAB9EDD9-0125-6596-68D9-03F5F3C25E2D}"/>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4-12-2023</a:t>
            </a:fld>
            <a:endParaRPr lang="nl-NL" noProof="0"/>
          </a:p>
        </p:txBody>
      </p:sp>
    </p:spTree>
    <p:extLst>
      <p:ext uri="{BB962C8B-B14F-4D97-AF65-F5344CB8AC3E}">
        <p14:creationId xmlns:p14="http://schemas.microsoft.com/office/powerpoint/2010/main" val="344915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BDA4D-1C3E-87C9-AC67-731084AEC156}"/>
              </a:ext>
            </a:extLst>
          </p:cNvPr>
          <p:cNvSpPr>
            <a:spLocks noGrp="1"/>
          </p:cNvSpPr>
          <p:nvPr>
            <p:ph type="title"/>
          </p:nvPr>
        </p:nvSpPr>
        <p:spPr>
          <a:xfrm>
            <a:off x="294785" y="2792290"/>
            <a:ext cx="10108030" cy="1160403"/>
          </a:xfrm>
        </p:spPr>
        <p:txBody>
          <a:bodyPr/>
          <a:lstStyle/>
          <a:p>
            <a:r>
              <a:rPr lang="nl-NL"/>
              <a:t>Transmissie</a:t>
            </a:r>
          </a:p>
        </p:txBody>
      </p:sp>
      <p:sp>
        <p:nvSpPr>
          <p:cNvPr id="4" name="Tijdelijke aanduiding voor datum 3">
            <a:extLst>
              <a:ext uri="{FF2B5EF4-FFF2-40B4-BE49-F238E27FC236}">
                <a16:creationId xmlns:a16="http://schemas.microsoft.com/office/drawing/2014/main" id="{60BB52B8-175C-CE16-EEDD-3D6749473A8D}"/>
              </a:ext>
            </a:extLst>
          </p:cNvPr>
          <p:cNvSpPr>
            <a:spLocks noGrp="1"/>
          </p:cNvSpPr>
          <p:nvPr>
            <p:ph type="dt" sz="half" idx="10"/>
          </p:nvPr>
        </p:nvSpPr>
        <p:spPr/>
        <p:txBody>
          <a:bodyPr/>
          <a:lstStyle/>
          <a:p>
            <a:fld id="{1F360904-632D-4428-B762-9ED2B3079DE4}" type="datetime1">
              <a:rPr lang="nl-NL" noProof="0" smtClean="0"/>
              <a:t>4-12-2023</a:t>
            </a:fld>
            <a:endParaRPr lang="nl-NL" noProof="0"/>
          </a:p>
        </p:txBody>
      </p:sp>
      <p:sp>
        <p:nvSpPr>
          <p:cNvPr id="6" name="Tijdelijke aanduiding voor dianummer 5">
            <a:extLst>
              <a:ext uri="{FF2B5EF4-FFF2-40B4-BE49-F238E27FC236}">
                <a16:creationId xmlns:a16="http://schemas.microsoft.com/office/drawing/2014/main" id="{E50AC4D5-7012-37A5-6573-3A8513234EBC}"/>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Tree>
    <p:extLst>
      <p:ext uri="{BB962C8B-B14F-4D97-AF65-F5344CB8AC3E}">
        <p14:creationId xmlns:p14="http://schemas.microsoft.com/office/powerpoint/2010/main" val="250818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3D0D4-FB9B-499B-B68D-C6DDFD38DB8A}"/>
              </a:ext>
            </a:extLst>
          </p:cNvPr>
          <p:cNvSpPr>
            <a:spLocks noGrp="1"/>
          </p:cNvSpPr>
          <p:nvPr>
            <p:ph type="title"/>
          </p:nvPr>
        </p:nvSpPr>
        <p:spPr/>
        <p:txBody>
          <a:bodyPr/>
          <a:lstStyle/>
          <a:p>
            <a:r>
              <a:rPr lang="nl-NL"/>
              <a:t>Warmteverliesberekening </a:t>
            </a:r>
          </a:p>
        </p:txBody>
      </p:sp>
      <p:pic>
        <p:nvPicPr>
          <p:cNvPr id="4" name="Tijdelijke aanduiding voor inhoud 3">
            <a:extLst>
              <a:ext uri="{FF2B5EF4-FFF2-40B4-BE49-F238E27FC236}">
                <a16:creationId xmlns:a16="http://schemas.microsoft.com/office/drawing/2014/main" id="{5D1AF675-9999-4B48-9EF3-1DE0563741AB}"/>
              </a:ext>
            </a:extLst>
          </p:cNvPr>
          <p:cNvPicPr>
            <a:picLocks noGrp="1" noChangeAspect="1"/>
          </p:cNvPicPr>
          <p:nvPr>
            <p:ph idx="1"/>
          </p:nvPr>
        </p:nvPicPr>
        <p:blipFill rotWithShape="1">
          <a:blip r:embed="rId2"/>
          <a:srcRect l="4761" t="25080" r="19932" b="12036"/>
          <a:stretch/>
        </p:blipFill>
        <p:spPr>
          <a:xfrm>
            <a:off x="781064" y="1068958"/>
            <a:ext cx="9375230" cy="4401518"/>
          </a:xfrm>
          <a:prstGeom prst="rect">
            <a:avLst/>
          </a:prstGeom>
        </p:spPr>
      </p:pic>
      <p:sp>
        <p:nvSpPr>
          <p:cNvPr id="5" name="Tekstvak 4">
            <a:extLst>
              <a:ext uri="{FF2B5EF4-FFF2-40B4-BE49-F238E27FC236}">
                <a16:creationId xmlns:a16="http://schemas.microsoft.com/office/drawing/2014/main" id="{30B620B2-7C5B-429A-96C3-774A75C73457}"/>
              </a:ext>
            </a:extLst>
          </p:cNvPr>
          <p:cNvSpPr txBox="1"/>
          <p:nvPr/>
        </p:nvSpPr>
        <p:spPr>
          <a:xfrm>
            <a:off x="2639616" y="5912143"/>
            <a:ext cx="7516678" cy="369332"/>
          </a:xfrm>
          <a:prstGeom prst="rect">
            <a:avLst/>
          </a:prstGeom>
          <a:noFill/>
        </p:spPr>
        <p:txBody>
          <a:bodyPr wrap="square" rtlCol="0">
            <a:spAutoFit/>
          </a:bodyPr>
          <a:lstStyle/>
          <a:p>
            <a:r>
              <a:rPr lang="nl-NL">
                <a:hlinkClick r:id="rId3"/>
              </a:rPr>
              <a:t>https://bouw-energie.be/nl/bereken/warmteverliesberekening</a:t>
            </a:r>
            <a:endParaRPr lang="nl-NL"/>
          </a:p>
        </p:txBody>
      </p:sp>
    </p:spTree>
    <p:extLst>
      <p:ext uri="{BB962C8B-B14F-4D97-AF65-F5344CB8AC3E}">
        <p14:creationId xmlns:p14="http://schemas.microsoft.com/office/powerpoint/2010/main" val="220834533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442309D5-A2C1-4C0D-BAD3-48F07CDD8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913B809E-9840-4F61-A777-0ECC9F692F13}">
  <ds:schemaRefs>
    <ds:schemaRef ds:uri="2c4f0c93-2979-4f27-aab2-70de95932352"/>
    <ds:schemaRef ds:uri="c6f82ce1-f6df-49a5-8b49-cf8409a27aa4"/>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emplate>Yuverta</Template>
  <TotalTime>3</TotalTime>
  <Words>400</Words>
  <Application>Microsoft Office PowerPoint</Application>
  <PresentationFormat>Breedbeeld</PresentationFormat>
  <Paragraphs>52</Paragraphs>
  <Slides>20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Arial Black</vt:lpstr>
      <vt:lpstr>Calibri</vt:lpstr>
      <vt:lpstr>Yuverta</vt:lpstr>
      <vt:lpstr>Transmissie &amp; ventilatie</vt:lpstr>
      <vt:lpstr>Plan van aanpak gedragverandering</vt:lpstr>
      <vt:lpstr>Instrumenten</vt:lpstr>
      <vt:lpstr>Opdracht</vt:lpstr>
      <vt:lpstr>PowerPoint-presentatie</vt:lpstr>
      <vt:lpstr>Opdrachten</vt:lpstr>
      <vt:lpstr>PowerPoint-presentatie</vt:lpstr>
      <vt:lpstr>Transmissie</vt:lpstr>
      <vt:lpstr>Warmteverliesberekening </vt:lpstr>
      <vt:lpstr>Warmtestromen in huis</vt:lpstr>
      <vt:lpstr>Warmteverliesberekening</vt:lpstr>
      <vt:lpstr>Eerst een paar begrippen</vt:lpstr>
      <vt:lpstr>Soorten glas</vt:lpstr>
      <vt:lpstr>Ventilatiesystemen</vt:lpstr>
      <vt:lpstr>Soorten gebalanceerde ventilatie</vt:lpstr>
      <vt:lpstr>Begrippen bij warmteverliesberekening</vt:lpstr>
      <vt:lpstr>Invloed thermische massa op comfort</vt:lpstr>
      <vt:lpstr>Transmissie</vt:lpstr>
      <vt:lpstr>PowerPoint-presentatie</vt:lpstr>
      <vt:lpstr>Transmissie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2</cp:revision>
  <dcterms:created xsi:type="dcterms:W3CDTF">2021-03-01T11:59:21Z</dcterms:created>
  <dcterms:modified xsi:type="dcterms:W3CDTF">2023-12-04T12:02:54Z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